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602" autoAdjust="0"/>
  </p:normalViewPr>
  <p:slideViewPr>
    <p:cSldViewPr snapToGrid="0" snapToObjects="1">
      <p:cViewPr>
        <p:scale>
          <a:sx n="91" d="100"/>
          <a:sy n="91" d="100"/>
        </p:scale>
        <p:origin x="-2118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24/02/2021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6987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24/02/2021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8079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24/02/2021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0512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24/02/2021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439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24/02/2021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3314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24/02/2021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5109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24/02/2021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1206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24/02/2021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8114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24/02/2021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357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24/02/2021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4103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24/02/2021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0155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E7B8-A6FA-B84C-B17B-79E57700D85B}" type="datetimeFigureOut">
              <a:rPr lang="es-ES" smtClean="0"/>
              <a:pPr/>
              <a:t>24/02/2021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7086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50428"/>
            <a:ext cx="8229600" cy="4675735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es-MX" b="1" dirty="0" smtClean="0"/>
              <a:t>DE LA DIRECCIÓN DE PROGRAMACIÓN</a:t>
            </a:r>
            <a:endParaRPr lang="es-MX" dirty="0" smtClean="0"/>
          </a:p>
          <a:p>
            <a:pPr>
              <a:buNone/>
            </a:pPr>
            <a:r>
              <a:rPr lang="es-MX" b="1" dirty="0" smtClean="0"/>
              <a:t> </a:t>
            </a:r>
            <a:endParaRPr lang="es-MX" dirty="0" smtClean="0"/>
          </a:p>
          <a:p>
            <a:pPr algn="just">
              <a:buNone/>
            </a:pPr>
            <a:r>
              <a:rPr lang="es-MX" b="1" dirty="0" smtClean="0"/>
              <a:t>ARTÍCULO </a:t>
            </a:r>
            <a:r>
              <a:rPr lang="es-MX" b="1" dirty="0" smtClean="0"/>
              <a:t>115.- </a:t>
            </a:r>
            <a:r>
              <a:rPr lang="es-MX" dirty="0" smtClean="0"/>
              <a:t>Correspondiente a la Dirección de Programación el despacho de los siguientes asuntos:</a:t>
            </a:r>
          </a:p>
          <a:p>
            <a:pPr algn="just">
              <a:buNone/>
            </a:pPr>
            <a:r>
              <a:rPr lang="es-MX" dirty="0" smtClean="0"/>
              <a:t> </a:t>
            </a:r>
          </a:p>
          <a:p>
            <a:pPr algn="just">
              <a:buNone/>
            </a:pPr>
            <a:r>
              <a:rPr lang="es-MX" dirty="0" smtClean="0"/>
              <a:t>I. Coordinar la instalación y operación de las instancias de planeación para el desarrollo municipal y la elaboración del Plan Municipal de Desarrollo; </a:t>
            </a:r>
          </a:p>
          <a:p>
            <a:pPr algn="just">
              <a:buNone/>
            </a:pPr>
            <a:r>
              <a:rPr lang="es-MX" dirty="0" smtClean="0"/>
              <a:t> </a:t>
            </a:r>
          </a:p>
          <a:p>
            <a:pPr algn="just">
              <a:buNone/>
            </a:pPr>
            <a:r>
              <a:rPr lang="es-MX" dirty="0" smtClean="0"/>
              <a:t>II. Fomentar la coordinación entre los gobiernos municipal, estatal y federal, así como entre los sectores social y privado, a través del Comité de Planeación para el Desarrollo del Municipio, para la instrumentación a nivel municipal de los planes de desarrollo municipal, estatal y federal; </a:t>
            </a:r>
          </a:p>
          <a:p>
            <a:pPr algn="just">
              <a:buNone/>
            </a:pPr>
            <a:r>
              <a:rPr lang="es-MX" dirty="0" smtClean="0"/>
              <a:t> </a:t>
            </a:r>
          </a:p>
          <a:p>
            <a:pPr algn="just">
              <a:buNone/>
            </a:pPr>
            <a:r>
              <a:rPr lang="es-MX" dirty="0" smtClean="0"/>
              <a:t>III. Establecer y actualizar el sistema de presupuesto conforme a los lineamientos que emita el Consejo Nacional de Armonización Contable (CONAC); </a:t>
            </a:r>
          </a:p>
          <a:p>
            <a:pPr algn="just">
              <a:buNone/>
            </a:pPr>
            <a:r>
              <a:rPr lang="es-MX" dirty="0" smtClean="0"/>
              <a:t> </a:t>
            </a:r>
          </a:p>
          <a:p>
            <a:pPr algn="just">
              <a:buNone/>
            </a:pPr>
            <a:r>
              <a:rPr lang="es-MX" dirty="0" smtClean="0"/>
              <a:t> </a:t>
            </a:r>
          </a:p>
          <a:p>
            <a:pPr algn="just">
              <a:buNone/>
            </a:pPr>
            <a:r>
              <a:rPr lang="es-MX" dirty="0" smtClean="0"/>
              <a:t>IV. Analizar e integrar las propuestas de inversión que formulen las dependencias y órganos administrativos del Gobierno Municipal para elaborar el Programa Operativo Anual y los proyectos específicos que fije el Ayuntamiento; </a:t>
            </a:r>
          </a:p>
          <a:p>
            <a:pPr algn="just">
              <a:buNone/>
            </a:pPr>
            <a:endParaRPr lang="es-MX" dirty="0"/>
          </a:p>
        </p:txBody>
      </p:sp>
      <p:sp>
        <p:nvSpPr>
          <p:cNvPr id="6" name="CuadroTexto 4"/>
          <p:cNvSpPr txBox="1"/>
          <p:nvPr/>
        </p:nvSpPr>
        <p:spPr>
          <a:xfrm>
            <a:off x="5749159" y="659407"/>
            <a:ext cx="33984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PROGRAMACIÓN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07172"/>
            <a:ext cx="8229600" cy="282465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1500" b="1" dirty="0" smtClean="0"/>
              <a:t>Artículo </a:t>
            </a:r>
            <a:r>
              <a:rPr lang="es-MX" sz="1500" b="1" dirty="0" smtClean="0"/>
              <a:t>120</a:t>
            </a:r>
            <a:r>
              <a:rPr lang="es-MX" sz="1500" dirty="0" smtClean="0"/>
              <a:t>.- </a:t>
            </a:r>
            <a:r>
              <a:rPr lang="es-MX" sz="1500" dirty="0" smtClean="0"/>
              <a:t>Para el ejercicio de sus atribuciones la Subdirección de Programación contará con las siguientes unidades administrativas: </a:t>
            </a:r>
          </a:p>
          <a:p>
            <a:pPr algn="just"/>
            <a:endParaRPr lang="es-MX" sz="1500" dirty="0" smtClean="0"/>
          </a:p>
          <a:p>
            <a:pPr algn="just">
              <a:buNone/>
            </a:pPr>
            <a:r>
              <a:rPr lang="es-MX" sz="1500" dirty="0" smtClean="0"/>
              <a:t>a) Departamento de Recursos Ordinarios. </a:t>
            </a:r>
          </a:p>
          <a:p>
            <a:pPr algn="just">
              <a:buNone/>
            </a:pPr>
            <a:r>
              <a:rPr lang="es-MX" sz="1500" dirty="0" smtClean="0"/>
              <a:t>b) Departamento de Recursos Federales.</a:t>
            </a:r>
          </a:p>
          <a:p>
            <a:pPr algn="just">
              <a:buNone/>
            </a:pPr>
            <a:r>
              <a:rPr lang="es-MX" sz="1500" dirty="0" smtClean="0"/>
              <a:t>c) Departamento de Documentación y Análisis. </a:t>
            </a:r>
            <a:endParaRPr lang="es-MX" sz="15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5834"/>
            <a:ext cx="8229600" cy="477032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1500" dirty="0" smtClean="0"/>
              <a:t>Sección III</a:t>
            </a:r>
          </a:p>
          <a:p>
            <a:pPr algn="ctr">
              <a:buNone/>
            </a:pPr>
            <a:r>
              <a:rPr lang="es-MX" sz="1500" dirty="0" smtClean="0"/>
              <a:t> Subdirección de Política Presupuestal</a:t>
            </a:r>
          </a:p>
          <a:p>
            <a:pPr algn="just">
              <a:buNone/>
            </a:pPr>
            <a:r>
              <a:rPr lang="es-MX" sz="1600" b="1" dirty="0" smtClean="0"/>
              <a:t>Artículo </a:t>
            </a:r>
            <a:r>
              <a:rPr lang="es-MX" sz="1600" b="1" dirty="0" smtClean="0"/>
              <a:t>121.- </a:t>
            </a:r>
            <a:r>
              <a:rPr lang="es-MX" sz="1600" dirty="0" smtClean="0"/>
              <a:t>Competen al Subdirector de Política Presupuestal, las siguientes facultades y obligaciones: </a:t>
            </a:r>
          </a:p>
          <a:p>
            <a:pPr marL="400050" indent="-400050" algn="just">
              <a:buAutoNum type="romanUcPeriod"/>
            </a:pPr>
            <a:r>
              <a:rPr lang="es-MX" sz="1600" dirty="0" smtClean="0"/>
              <a:t>Llevar el control y ejercicio presupuestal conforme a las políticas, normas y lineamientos aplicables; </a:t>
            </a:r>
          </a:p>
          <a:p>
            <a:pPr marL="400050" indent="-400050" algn="just">
              <a:buAutoNum type="romanUcPeriod"/>
            </a:pPr>
            <a:r>
              <a:rPr lang="es-MX" sz="1600" dirty="0" smtClean="0"/>
              <a:t>Asesorar a las distintas áreas administrativas para la correcta aplicación del gasto; </a:t>
            </a:r>
          </a:p>
          <a:p>
            <a:pPr marL="400050" indent="-400050" algn="just">
              <a:buAutoNum type="romanUcPeriod"/>
            </a:pPr>
            <a:r>
              <a:rPr lang="es-MX" sz="1600" dirty="0" smtClean="0"/>
              <a:t> Conciliar mensualmente con la Dirección de Finanzas el presupuesto ejercido; </a:t>
            </a:r>
          </a:p>
          <a:p>
            <a:pPr marL="400050" indent="-400050" algn="just">
              <a:buAutoNum type="romanUcPeriod"/>
            </a:pPr>
            <a:r>
              <a:rPr lang="es-MX" sz="1600" dirty="0" smtClean="0"/>
              <a:t>Coadyuvar con el Director para establecer y actualizar las políticas, normas y lineamientos para el correcto ejercicio del presupuesto de egresos;</a:t>
            </a:r>
          </a:p>
          <a:p>
            <a:pPr marL="400050" indent="-400050" algn="just">
              <a:buAutoNum type="romanUcPeriod"/>
            </a:pPr>
            <a:r>
              <a:rPr lang="es-MX" sz="1600" dirty="0" smtClean="0"/>
              <a:t>Mantener actualizado el sistema informático para el control del presupuesto de egresos; </a:t>
            </a:r>
          </a:p>
          <a:p>
            <a:pPr marL="400050" indent="-400050" algn="just">
              <a:buAutoNum type="romanUcPeriod"/>
            </a:pPr>
            <a:r>
              <a:rPr lang="es-MX" sz="1600" dirty="0" smtClean="0"/>
              <a:t>Revisar la documentación comprobatoria y aplicar las afectaciones de las órdenes de pago y vales en los programas y proyectos autorizados;</a:t>
            </a:r>
          </a:p>
          <a:p>
            <a:pPr marL="400050" indent="-400050" algn="just">
              <a:buAutoNum type="romanUcPeriod"/>
            </a:pPr>
            <a:r>
              <a:rPr lang="es-MX" sz="1600" dirty="0" smtClean="0"/>
              <a:t>Elaborar los informes mensuales y trimestrales sobre el ejercicio del presupuesto para la rendición de cuentas de la Dirección de Programación ante las instancias normativas de carácter federal, estatal y municipal. Así como de las principales partidas presupuestales considerando su techo financiero anual asignado.</a:t>
            </a:r>
            <a:endParaRPr lang="es-MX" sz="15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1500" b="1" smtClean="0"/>
              <a:t>Artículo </a:t>
            </a:r>
            <a:r>
              <a:rPr lang="es-MX" sz="1500" b="1" smtClean="0"/>
              <a:t>122.- </a:t>
            </a:r>
            <a:r>
              <a:rPr lang="es-MX" sz="1500" dirty="0" smtClean="0"/>
              <a:t>Para el ejercicio de sus atribuciones, la Subdirección de Política Presupuestal contará con las siguientes unidades administrativas:</a:t>
            </a:r>
          </a:p>
          <a:p>
            <a:pPr algn="just">
              <a:buNone/>
            </a:pPr>
            <a:endParaRPr lang="es-MX" sz="1500" dirty="0" smtClean="0"/>
          </a:p>
          <a:p>
            <a:pPr algn="just"/>
            <a:r>
              <a:rPr lang="es-MX" sz="1500" dirty="0" smtClean="0"/>
              <a:t> a) Departamento de Operación Presupuestal.</a:t>
            </a:r>
          </a:p>
          <a:p>
            <a:pPr algn="just"/>
            <a:r>
              <a:rPr lang="es-MX" sz="1500" dirty="0" smtClean="0"/>
              <a:t> b) Departamento de Control Presupuestal. </a:t>
            </a:r>
          </a:p>
          <a:p>
            <a:pPr algn="just"/>
            <a:r>
              <a:rPr lang="es-MX" sz="1500" dirty="0" smtClean="0"/>
              <a:t>c) Departamento de Informática Presupuestal.</a:t>
            </a:r>
            <a:endParaRPr lang="es-MX" sz="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86759"/>
            <a:ext cx="8229600" cy="4339404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es-MX" dirty="0" smtClean="0"/>
              <a:t>V. Proponer al Presidente Municipal los programas de inversión, acciones, estructuras financieras y fuentes de financiamiento; a fin de apoyar los criterios respectivos en la formulación del Presupuesto de Egresos Anual; </a:t>
            </a:r>
          </a:p>
          <a:p>
            <a:pPr algn="just">
              <a:buNone/>
            </a:pPr>
            <a:r>
              <a:rPr lang="es-MX" dirty="0" smtClean="0"/>
              <a:t> </a:t>
            </a:r>
          </a:p>
          <a:p>
            <a:pPr algn="just">
              <a:buNone/>
            </a:pPr>
            <a:r>
              <a:rPr lang="es-MX" dirty="0" smtClean="0"/>
              <a:t>VI. Aprobar las adecuaciones presupuestarias, que permitan alcanzar de manera eficaz y eficiente los objetivos de los programas y proyectos del presupuesto de egresos municipal, así como las afectaciones derivadas del ejercicio del mismo; </a:t>
            </a:r>
          </a:p>
          <a:p>
            <a:pPr algn="just">
              <a:buNone/>
            </a:pPr>
            <a:r>
              <a:rPr lang="es-MX" dirty="0" smtClean="0"/>
              <a:t> </a:t>
            </a:r>
          </a:p>
          <a:p>
            <a:pPr algn="just">
              <a:buNone/>
            </a:pPr>
            <a:r>
              <a:rPr lang="es-MX" dirty="0" smtClean="0"/>
              <a:t>VII. Emitir los oficios de adecuación o afectación presupuestal, así como las cédulas de planeación y programación presupuestaria; </a:t>
            </a:r>
          </a:p>
          <a:p>
            <a:pPr algn="just">
              <a:buNone/>
            </a:pPr>
            <a:r>
              <a:rPr lang="es-MX" dirty="0" smtClean="0"/>
              <a:t> </a:t>
            </a:r>
          </a:p>
          <a:p>
            <a:pPr algn="just">
              <a:buNone/>
            </a:pPr>
            <a:r>
              <a:rPr lang="es-MX" dirty="0" smtClean="0"/>
              <a:t>VIII. Realizar las tareas de control y seguimiento programático y presupuestal en la ejecución de los programas de inversión y acciones municipales y concertadas conforme a la normatividad; </a:t>
            </a:r>
          </a:p>
          <a:p>
            <a:pPr algn="just">
              <a:buNone/>
            </a:pPr>
            <a:r>
              <a:rPr lang="es-MX" dirty="0" smtClean="0"/>
              <a:t>IX. Apoyar las actividades que en materia de investigación y asesoría para la planeación, realicen las dependencias y órganos administrativos del Gobierno Municipal; </a:t>
            </a:r>
          </a:p>
          <a:p>
            <a:pPr algn="just">
              <a:buNone/>
            </a:pPr>
            <a:r>
              <a:rPr lang="es-MX" dirty="0" smtClean="0"/>
              <a:t> </a:t>
            </a:r>
          </a:p>
          <a:p>
            <a:pPr algn="just">
              <a:buNone/>
            </a:pPr>
            <a:r>
              <a:rPr lang="es-MX" dirty="0" smtClean="0"/>
              <a:t>X. Establecer los lineamientos a que deberán sujetarse las dependencias del Municipio, para el seguimiento y evaluación del Plan Municipal de Desarrollo; </a:t>
            </a:r>
          </a:p>
          <a:p>
            <a:pPr>
              <a:buNone/>
            </a:pPr>
            <a:endParaRPr lang="es-MX" dirty="0"/>
          </a:p>
        </p:txBody>
      </p:sp>
      <p:sp>
        <p:nvSpPr>
          <p:cNvPr id="6" name="CuadroTexto 4"/>
          <p:cNvSpPr txBox="1"/>
          <p:nvPr/>
        </p:nvSpPr>
        <p:spPr>
          <a:xfrm>
            <a:off x="5749159" y="659407"/>
            <a:ext cx="33984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PROGRAMACIÓN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39007"/>
            <a:ext cx="8229600" cy="38047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1500" dirty="0" smtClean="0"/>
              <a:t>XI. Generar la información programática presupuestal que sirva de base para el informe anual que debe rendir el Presidente Municipal; </a:t>
            </a:r>
          </a:p>
          <a:p>
            <a:pPr algn="just">
              <a:buNone/>
            </a:pPr>
            <a:r>
              <a:rPr lang="es-MX" sz="1500" dirty="0" smtClean="0"/>
              <a:t> </a:t>
            </a:r>
          </a:p>
          <a:p>
            <a:pPr algn="just">
              <a:buNone/>
            </a:pPr>
            <a:r>
              <a:rPr lang="es-MX" sz="1500" dirty="0" smtClean="0"/>
              <a:t>XII. Verificar que el ejercicio presupuestal se lleve conforme a las metas y los períodos de ejecución programados e informar a las dependencias ejecutoras y a la Contraloría Municipal de las observaciones encontradas; </a:t>
            </a:r>
          </a:p>
          <a:p>
            <a:pPr algn="just">
              <a:buNone/>
            </a:pPr>
            <a:r>
              <a:rPr lang="es-MX" sz="1500" dirty="0" smtClean="0"/>
              <a:t> </a:t>
            </a:r>
          </a:p>
          <a:p>
            <a:pPr algn="just">
              <a:buNone/>
            </a:pPr>
            <a:r>
              <a:rPr lang="es-MX" sz="1500" dirty="0" smtClean="0"/>
              <a:t>XIII. Participar en los programas para la modernización y simplificación de los sistemas administrativos del Gobierno Municipal; e </a:t>
            </a:r>
          </a:p>
          <a:p>
            <a:pPr algn="just">
              <a:buNone/>
            </a:pPr>
            <a:r>
              <a:rPr lang="es-MX" sz="1500" dirty="0" smtClean="0"/>
              <a:t>XIV. Informar a la Comisión Edilicia de Programación, las adecuaciones al Presupuesto de Egresos Municipal; </a:t>
            </a:r>
          </a:p>
          <a:p>
            <a:pPr>
              <a:buNone/>
            </a:pPr>
            <a:r>
              <a:rPr lang="es-MX" sz="1500" dirty="0" smtClean="0"/>
              <a:t> </a:t>
            </a:r>
          </a:p>
          <a:p>
            <a:pPr algn="just">
              <a:buNone/>
            </a:pPr>
            <a:endParaRPr lang="es-MX" dirty="0" smtClean="0"/>
          </a:p>
        </p:txBody>
      </p:sp>
      <p:sp>
        <p:nvSpPr>
          <p:cNvPr id="6" name="CuadroTexto 4"/>
          <p:cNvSpPr txBox="1"/>
          <p:nvPr/>
        </p:nvSpPr>
        <p:spPr>
          <a:xfrm>
            <a:off x="5749159" y="659407"/>
            <a:ext cx="33984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PROGRAMACIÓN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39007"/>
            <a:ext cx="8229600" cy="38047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1500" b="1" dirty="0" smtClean="0"/>
              <a:t>ARTÍCULO </a:t>
            </a:r>
            <a:r>
              <a:rPr lang="es-MX" sz="1500" b="1" dirty="0" smtClean="0"/>
              <a:t>116.- </a:t>
            </a:r>
            <a:r>
              <a:rPr lang="es-MX" sz="1500" dirty="0" smtClean="0"/>
              <a:t>.- Para el ejercicio de sus atribuciones, la Dirección de Programación contará con la siguiente estructura orgánica: </a:t>
            </a:r>
          </a:p>
          <a:p>
            <a:pPr algn="just">
              <a:buNone/>
            </a:pPr>
            <a:endParaRPr lang="es-MX" sz="1500" dirty="0" smtClean="0"/>
          </a:p>
          <a:p>
            <a:pPr algn="just">
              <a:buAutoNum type="alphaLcParenR"/>
            </a:pPr>
            <a:r>
              <a:rPr lang="es-MX" sz="1600" dirty="0" smtClean="0"/>
              <a:t>Unidad de Enlace Administrativo.</a:t>
            </a:r>
          </a:p>
          <a:p>
            <a:pPr algn="just">
              <a:buAutoNum type="alphaLcParenR"/>
            </a:pPr>
            <a:r>
              <a:rPr lang="es-MX" sz="1600" dirty="0" smtClean="0"/>
              <a:t>Subdirección de Planeación. </a:t>
            </a:r>
          </a:p>
          <a:p>
            <a:pPr algn="just">
              <a:buAutoNum type="alphaLcParenR"/>
            </a:pPr>
            <a:r>
              <a:rPr lang="es-MX" sz="1600" dirty="0" smtClean="0"/>
              <a:t>Subdirección de Programación.</a:t>
            </a:r>
          </a:p>
          <a:p>
            <a:pPr algn="just">
              <a:buAutoNum type="alphaLcParenR"/>
            </a:pPr>
            <a:r>
              <a:rPr lang="es-MX" sz="1600" dirty="0" smtClean="0"/>
              <a:t>Subdirección de Política Presupuestal.</a:t>
            </a:r>
            <a:endParaRPr lang="es-MX" sz="1500" dirty="0" smtClean="0"/>
          </a:p>
        </p:txBody>
      </p:sp>
      <p:sp>
        <p:nvSpPr>
          <p:cNvPr id="6" name="CuadroTexto 4"/>
          <p:cNvSpPr txBox="1"/>
          <p:nvPr/>
        </p:nvSpPr>
        <p:spPr>
          <a:xfrm>
            <a:off x="5749159" y="659407"/>
            <a:ext cx="33984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PROGRAMACIÓN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08690"/>
            <a:ext cx="8229600" cy="463506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1500" dirty="0" smtClean="0"/>
              <a:t>Sección I</a:t>
            </a:r>
          </a:p>
          <a:p>
            <a:pPr algn="ctr">
              <a:buNone/>
            </a:pPr>
            <a:r>
              <a:rPr lang="es-MX" sz="1500" dirty="0" smtClean="0"/>
              <a:t> Subdirección de Planeación</a:t>
            </a:r>
          </a:p>
          <a:p>
            <a:pPr algn="just">
              <a:buNone/>
            </a:pPr>
            <a:r>
              <a:rPr lang="es-MX" sz="1500" b="1" dirty="0" smtClean="0"/>
              <a:t>Artículo </a:t>
            </a:r>
            <a:r>
              <a:rPr lang="es-MX" sz="1500" b="1" dirty="0" smtClean="0"/>
              <a:t>117</a:t>
            </a:r>
            <a:r>
              <a:rPr lang="es-MX" sz="1500" dirty="0" smtClean="0"/>
              <a:t>.- </a:t>
            </a:r>
            <a:r>
              <a:rPr lang="es-MX" sz="1500" dirty="0" smtClean="0"/>
              <a:t>Competen al Subdirector de Planeación las siguientes facultades y obligaciones</a:t>
            </a:r>
            <a:r>
              <a:rPr lang="es-MX" sz="1600" dirty="0" smtClean="0"/>
              <a:t>:</a:t>
            </a:r>
          </a:p>
          <a:p>
            <a:pPr marL="400050" indent="-400050" algn="just">
              <a:buAutoNum type="romanUcPeriod"/>
            </a:pPr>
            <a:r>
              <a:rPr lang="es-MX" sz="1500" dirty="0" smtClean="0"/>
              <a:t>Coordinar con las dependencias la formulación, publicación y difusión del Plan Municipal de Desarrollo, y coadyuvar en la elaboración de los programas sectoriales, regionales y especiales de corto y mediano plazo;</a:t>
            </a:r>
          </a:p>
          <a:p>
            <a:pPr marL="400050" indent="-400050" algn="just">
              <a:buAutoNum type="romanUcPeriod"/>
            </a:pPr>
            <a:r>
              <a:rPr lang="es-MX" sz="1500" dirty="0" smtClean="0"/>
              <a:t> Proponer planteamientos, estudios, estadísticas e información en general, para integrar el Plan Municipal de Desarrollo; así como para los programas operativos anuales;</a:t>
            </a:r>
          </a:p>
          <a:p>
            <a:pPr marL="400050" indent="-400050" algn="just">
              <a:buAutoNum type="romanUcPeriod"/>
            </a:pPr>
            <a:r>
              <a:rPr lang="es-MX" sz="1500" dirty="0" smtClean="0"/>
              <a:t>Coordinar sus acciones con las dependencias municipales, involucradas en la consecución de los programas y proyectos de desarrollo municipal; </a:t>
            </a:r>
          </a:p>
          <a:p>
            <a:pPr marL="400050" indent="-400050" algn="just">
              <a:buAutoNum type="romanUcPeriod"/>
            </a:pPr>
            <a:r>
              <a:rPr lang="es-MX" sz="1500" dirty="0" smtClean="0"/>
              <a:t>Desarrollar y proponer los mecanismos para el seguimiento del cumplimiento de los objetivos, estrategias y líneas de acción del Plan Municipal de Desarrollo y sus programas;</a:t>
            </a:r>
          </a:p>
          <a:p>
            <a:pPr marL="400050" indent="-400050" algn="just">
              <a:buAutoNum type="romanUcPeriod"/>
            </a:pPr>
            <a:r>
              <a:rPr lang="es-MX" sz="1500" dirty="0" smtClean="0"/>
              <a:t>Coadyuvar en la determinación de las prioridades programáticas para el cumplimiento de los objetivos y líneas de acción del Plan Municipal de Desarrollo; </a:t>
            </a:r>
          </a:p>
          <a:p>
            <a:pPr marL="400050" indent="-400050" algn="just">
              <a:buAutoNum type="romanUcPeriod"/>
            </a:pPr>
            <a:r>
              <a:rPr lang="es-MX" sz="1500" dirty="0" smtClean="0"/>
              <a:t>Coadyuvar con la Subdirección de Programación en la coordinación del seguimiento de los programas de inversión y del Plan Municipal de Desarrollo;</a:t>
            </a:r>
          </a:p>
        </p:txBody>
      </p:sp>
      <p:sp>
        <p:nvSpPr>
          <p:cNvPr id="6" name="CuadroTexto 4"/>
          <p:cNvSpPr txBox="1"/>
          <p:nvPr/>
        </p:nvSpPr>
        <p:spPr>
          <a:xfrm>
            <a:off x="5749159" y="659407"/>
            <a:ext cx="33984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PROGRAMACIÓN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34814"/>
            <a:ext cx="8229600" cy="4791349"/>
          </a:xfrm>
        </p:spPr>
        <p:txBody>
          <a:bodyPr>
            <a:normAutofit/>
          </a:bodyPr>
          <a:lstStyle/>
          <a:p>
            <a:pPr algn="just"/>
            <a:r>
              <a:rPr lang="es-MX" sz="1500" dirty="0" smtClean="0"/>
              <a:t>VII. Efectuar la evaluación de programas, objetivos y líneas de acción establecidas en el Plan Municipal de Desarrollo;</a:t>
            </a:r>
          </a:p>
          <a:p>
            <a:pPr algn="just"/>
            <a:r>
              <a:rPr lang="es-MX" sz="1500" dirty="0" smtClean="0"/>
              <a:t> VIII. En coordinación con la Subdirección de Programación, verificar que la ejecución y operación de los programas de inversiones respondan a los objetivos, estrategias y líneas de acción fijadas en el Plan Municipal de Desarrollo; </a:t>
            </a:r>
          </a:p>
          <a:p>
            <a:pPr algn="just"/>
            <a:r>
              <a:rPr lang="es-MX" sz="1500" dirty="0" smtClean="0"/>
              <a:t>IX. Realizar actividades para la organización y funcionamiento de los subcomités que integran el Comité de Planeación para el Desarrollo Municipal; </a:t>
            </a:r>
          </a:p>
          <a:p>
            <a:pPr algn="just"/>
            <a:r>
              <a:rPr lang="es-MX" sz="1500" dirty="0" smtClean="0"/>
              <a:t>X. Impulsar la realización de estudios y acopio de información, que permitan orientar las asignaciones de recursos; </a:t>
            </a:r>
          </a:p>
          <a:p>
            <a:pPr algn="just"/>
            <a:r>
              <a:rPr lang="es-MX" sz="1500" dirty="0" smtClean="0"/>
              <a:t>XI. Colaborar en la realización de programas especiales, sean sectoriales, regionales de corto o mediano plazo; </a:t>
            </a:r>
          </a:p>
          <a:p>
            <a:pPr algn="just"/>
            <a:r>
              <a:rPr lang="es-MX" sz="1500" dirty="0" smtClean="0"/>
              <a:t>XII. En coordinación con las dependencias del Gobierno Municipal, evaluar el Plan Municipal de Desarrollo y el Programa Operativo Anual; </a:t>
            </a:r>
          </a:p>
          <a:p>
            <a:pPr algn="just"/>
            <a:r>
              <a:rPr lang="es-MX" sz="1500" dirty="0" smtClean="0"/>
              <a:t>XIII. Apoyar la elaboración y revisión de las Matrices de Marco Lógico y las Matrices de Indicadores de Resultados, que realicen las dependencias del Gobierno Municipal, así como revisar los proyectos de las dependencias, con base a dichas matrices;</a:t>
            </a:r>
          </a:p>
          <a:p>
            <a:pPr algn="just"/>
            <a:r>
              <a:rPr lang="es-MX" sz="1500" dirty="0" smtClean="0"/>
              <a:t> XIV. Propiciar la vinculación con los otros niveles de gobierno, para coordinar acciones y potenciar el gasto público, con el apoyo de los subcomités sectoriales del Comité de Planeación para el Desarrollo Municipal de Centro, (COPLADEMUN).</a:t>
            </a:r>
            <a:endParaRPr lang="es-MX" sz="1500" dirty="0"/>
          </a:p>
        </p:txBody>
      </p:sp>
      <p:sp>
        <p:nvSpPr>
          <p:cNvPr id="5" name="4 Rectángulo"/>
          <p:cNvSpPr/>
          <p:nvPr/>
        </p:nvSpPr>
        <p:spPr>
          <a:xfrm>
            <a:off x="5602014" y="609600"/>
            <a:ext cx="29378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PROGRAMACIÓN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41434" y="1450428"/>
            <a:ext cx="8523890" cy="4188372"/>
          </a:xfrm>
        </p:spPr>
        <p:txBody>
          <a:bodyPr>
            <a:normAutofit/>
          </a:bodyPr>
          <a:lstStyle/>
          <a:p>
            <a:pPr algn="just"/>
            <a:endParaRPr lang="es-MX" sz="1500" b="1" dirty="0" smtClean="0">
              <a:solidFill>
                <a:schemeClr val="tx1"/>
              </a:solidFill>
            </a:endParaRPr>
          </a:p>
          <a:p>
            <a:pPr algn="just"/>
            <a:r>
              <a:rPr lang="es-MX" sz="1500" b="1" dirty="0" smtClean="0">
                <a:solidFill>
                  <a:schemeClr val="tx1"/>
                </a:solidFill>
              </a:rPr>
              <a:t>Artículo </a:t>
            </a:r>
            <a:r>
              <a:rPr lang="es-MX" sz="1500" b="1" dirty="0" smtClean="0">
                <a:solidFill>
                  <a:schemeClr val="tx1"/>
                </a:solidFill>
              </a:rPr>
              <a:t>118.- </a:t>
            </a:r>
            <a:r>
              <a:rPr lang="es-MX" sz="1500" dirty="0" smtClean="0">
                <a:solidFill>
                  <a:schemeClr val="tx1"/>
                </a:solidFill>
              </a:rPr>
              <a:t>Para el ejercicio de sus atribuciones la Subdirección de Planeación contará con las siguientes unidades administrativas:</a:t>
            </a:r>
          </a:p>
          <a:p>
            <a:pPr algn="just"/>
            <a:endParaRPr lang="es-MX" sz="1500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lphaLcParenR"/>
            </a:pPr>
            <a:r>
              <a:rPr lang="es-MX" sz="1600" dirty="0" smtClean="0">
                <a:solidFill>
                  <a:schemeClr val="tx1"/>
                </a:solidFill>
              </a:rPr>
              <a:t>Departamento de Infraestructura Institucional.</a:t>
            </a:r>
          </a:p>
          <a:p>
            <a:pPr marL="342900" indent="-342900" algn="just">
              <a:buAutoNum type="alphaLcParenR"/>
            </a:pPr>
            <a:r>
              <a:rPr lang="es-MX" sz="1600" dirty="0" smtClean="0">
                <a:solidFill>
                  <a:schemeClr val="tx1"/>
                </a:solidFill>
              </a:rPr>
              <a:t>Departamento de Planeación.</a:t>
            </a:r>
          </a:p>
          <a:p>
            <a:pPr marL="342900" indent="-342900" algn="just">
              <a:buAutoNum type="alphaLcParenR"/>
            </a:pPr>
            <a:r>
              <a:rPr lang="es-MX" sz="1600" dirty="0" smtClean="0">
                <a:solidFill>
                  <a:schemeClr val="tx1"/>
                </a:solidFill>
              </a:rPr>
              <a:t>Departamento de Evaluación.</a:t>
            </a:r>
            <a:endParaRPr lang="es-MX" sz="1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1500" dirty="0" smtClean="0"/>
              <a:t>Sección II</a:t>
            </a:r>
          </a:p>
          <a:p>
            <a:pPr algn="ctr">
              <a:buNone/>
            </a:pPr>
            <a:r>
              <a:rPr lang="es-MX" sz="1500" dirty="0" smtClean="0"/>
              <a:t> Subdirección de Programación</a:t>
            </a:r>
          </a:p>
          <a:p>
            <a:pPr algn="just">
              <a:buNone/>
            </a:pPr>
            <a:endParaRPr lang="es-MX" sz="1500" dirty="0" smtClean="0"/>
          </a:p>
          <a:p>
            <a:pPr algn="just">
              <a:buNone/>
            </a:pPr>
            <a:r>
              <a:rPr lang="es-MX" sz="1600" b="1" dirty="0" smtClean="0"/>
              <a:t>Artículo </a:t>
            </a:r>
            <a:r>
              <a:rPr lang="es-MX" sz="1600" b="1" dirty="0" smtClean="0"/>
              <a:t>119</a:t>
            </a:r>
            <a:r>
              <a:rPr lang="es-MX" sz="1600" dirty="0" smtClean="0"/>
              <a:t>.- </a:t>
            </a:r>
            <a:r>
              <a:rPr lang="es-MX" sz="1600" dirty="0" smtClean="0"/>
              <a:t>Competen al Subdirector de Programación las siguientes facultades y obligaciones:</a:t>
            </a:r>
          </a:p>
          <a:p>
            <a:pPr algn="just">
              <a:buNone/>
            </a:pPr>
            <a:endParaRPr lang="es-MX" sz="1600" dirty="0" smtClean="0"/>
          </a:p>
          <a:p>
            <a:pPr marL="400050" indent="-400050" algn="just">
              <a:buAutoNum type="romanUcPeriod"/>
            </a:pPr>
            <a:r>
              <a:rPr lang="es-MX" sz="1600" dirty="0" smtClean="0"/>
              <a:t>Formular la apertura programática del Presupuesto de Egresos Municipal, conforme a los lineamientos del Consejo Nacional de Armonización Contable (CONAC);</a:t>
            </a:r>
          </a:p>
          <a:p>
            <a:pPr marL="400050" indent="-400050" algn="just">
              <a:buAutoNum type="romanUcPeriod"/>
            </a:pPr>
            <a:r>
              <a:rPr lang="es-MX" sz="1600" dirty="0" smtClean="0"/>
              <a:t>Integrar la propuesta del anteproyecto de Presupuesto de Egresos del Municipio, de acuerdo a la Ley de Ingresos y a los objetivos, estrategias y líneas de acción fijadas en el Plan Municipal de Desarrollo; </a:t>
            </a:r>
          </a:p>
          <a:p>
            <a:pPr marL="400050" indent="-400050" algn="just">
              <a:buAutoNum type="romanUcPeriod"/>
            </a:pPr>
            <a:r>
              <a:rPr lang="es-MX" sz="1600" dirty="0" smtClean="0"/>
              <a:t>Analizar las propuestas de inversión, con el fin de que sean congruentes a los objetivos, estrategias y líneas de acción fijadas en el Plan Municipal de Desarrollo; </a:t>
            </a:r>
            <a:endParaRPr lang="es-MX" sz="1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sz="1500" dirty="0" smtClean="0"/>
              <a:t>IV. Elaborar, registrar y tramitar los oficios de aprobación, adecuaciones y cédulas de planeación y programación presupuestarias de las acciones y proyectos aprobados por la Dirección de Programación; </a:t>
            </a:r>
          </a:p>
          <a:p>
            <a:pPr algn="just"/>
            <a:r>
              <a:rPr lang="es-MX" sz="1500" dirty="0" smtClean="0"/>
              <a:t>V. Cumplir las disposiciones legales municipales, estatales y federales que en materia de programación norman el funcionamiento y operación de los programas de inversión;</a:t>
            </a:r>
          </a:p>
          <a:p>
            <a:pPr algn="just"/>
            <a:r>
              <a:rPr lang="es-MX" sz="1500" dirty="0" smtClean="0"/>
              <a:t> VI. Elaborar los informes mensuales del estado del presupuesto de egresos para la integración de la Cuenta Pública; </a:t>
            </a:r>
          </a:p>
          <a:p>
            <a:pPr algn="just"/>
            <a:r>
              <a:rPr lang="es-MX" sz="1500" dirty="0" smtClean="0"/>
              <a:t>VII. Elaborar el cierre del ejercicio del Presupuesto de Egresos Municipal; </a:t>
            </a:r>
          </a:p>
          <a:p>
            <a:pPr algn="just"/>
            <a:r>
              <a:rPr lang="es-MX" sz="1500" dirty="0" smtClean="0"/>
              <a:t>VIII. Coadyuvar con los informes presupuestales para la integración de la autoevaluación trimestral;</a:t>
            </a:r>
          </a:p>
          <a:p>
            <a:pPr algn="just"/>
            <a:r>
              <a:rPr lang="es-MX" sz="1600" dirty="0" smtClean="0"/>
              <a:t>IX. Verificar que el ejercicio presupuestal se lleve conforme a las metas y los períodos de ejecución programados e informar al Titular de la Dirección de las observaciones encontradas;</a:t>
            </a:r>
          </a:p>
          <a:p>
            <a:pPr algn="just"/>
            <a:r>
              <a:rPr lang="es-MX" sz="1600" dirty="0" smtClean="0"/>
              <a:t> X. Elaborar el Informe trimestral de las adecuaciones al Programa Operativo Anual;</a:t>
            </a:r>
          </a:p>
          <a:p>
            <a:pPr algn="just"/>
            <a:r>
              <a:rPr lang="es-MX" sz="1600" dirty="0" smtClean="0"/>
              <a:t> XI. Coordinarse con las dependencias ejecutoras para la elaboración de reportes e informes sobre la ejecución de los proyectos de inversión; </a:t>
            </a:r>
          </a:p>
          <a:p>
            <a:pPr algn="just"/>
            <a:r>
              <a:rPr lang="es-MX" sz="1600" dirty="0" smtClean="0"/>
              <a:t>XII. Elaborar el consolidado de los programas de inversión para el Informe de Gobierno anual; </a:t>
            </a:r>
          </a:p>
          <a:p>
            <a:pPr algn="just"/>
            <a:r>
              <a:rPr lang="es-MX" sz="1600" dirty="0" smtClean="0"/>
              <a:t>XIII. Elaborar el informe de adecuaciones presupuestarias que la Dirección de Programación presenta a la Comisión Edilicia de Programación.</a:t>
            </a:r>
            <a:r>
              <a:rPr lang="es-MX" sz="1500" dirty="0" smtClean="0"/>
              <a:t> </a:t>
            </a:r>
            <a:endParaRPr lang="es-MX" sz="1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1137</Words>
  <Application>Microsoft Office PowerPoint</Application>
  <PresentationFormat>Presentación en pantalla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>Bombilla Studio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reavalos</cp:lastModifiedBy>
  <cp:revision>40</cp:revision>
  <dcterms:created xsi:type="dcterms:W3CDTF">2018-11-08T14:50:53Z</dcterms:created>
  <dcterms:modified xsi:type="dcterms:W3CDTF">2021-02-24T18:56:40Z</dcterms:modified>
</cp:coreProperties>
</file>